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375" r:id="rId4"/>
    <p:sldId id="376" r:id="rId5"/>
    <p:sldId id="384" r:id="rId6"/>
    <p:sldId id="377" r:id="rId7"/>
    <p:sldId id="378" r:id="rId8"/>
    <p:sldId id="379" r:id="rId9"/>
    <p:sldId id="380" r:id="rId10"/>
    <p:sldId id="381" r:id="rId11"/>
    <p:sldId id="382" r:id="rId12"/>
    <p:sldId id="38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/>
    <p:restoredTop sz="94650"/>
  </p:normalViewPr>
  <p:slideViewPr>
    <p:cSldViewPr snapToGrid="0" snapToObjects="1">
      <p:cViewPr>
        <p:scale>
          <a:sx n="130" d="100"/>
          <a:sy n="130" d="100"/>
        </p:scale>
        <p:origin x="188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á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á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Marcador de fech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6/4/18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Marcador de pie de página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Marcador de número de diapositiva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‹Nr.›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endParaRPr kumimoji="0"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á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á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á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‹Nr.›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‹Nr.›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Marcador de conteni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Rectá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á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á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12" name="Marcador de fech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/>
          </a:p>
        </p:txBody>
      </p:sp>
      <p:sp>
        <p:nvSpPr>
          <p:cNvPr id="13" name="Marcador de número de diapositiva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‹Nr.›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Marcador de pie de página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Marcador de conteni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1" name="Marcador de conteni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‹Nr.›</a:t>
            </a:fld>
            <a:endParaRPr kumimoji="0" lang="en-US"/>
          </a:p>
        </p:txBody>
      </p:sp>
      <p:sp>
        <p:nvSpPr>
          <p:cNvPr id="12" name="Marcador de pie de página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endParaRPr kumimoji="0" lang="en-US"/>
          </a:p>
        </p:txBody>
      </p:sp>
      <p:sp>
        <p:nvSpPr>
          <p:cNvPr id="11" name="Marcador de conteni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3" name="Marcador de conteni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/>
          </a:p>
        </p:txBody>
      </p:sp>
      <p:sp>
        <p:nvSpPr>
          <p:cNvPr id="12" name="Marcador de número de diapositiva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‹Nr.›</a:t>
            </a:fld>
            <a:endParaRPr kumimoji="0" lang="en-US"/>
          </a:p>
        </p:txBody>
      </p:sp>
      <p:sp>
        <p:nvSpPr>
          <p:cNvPr id="14" name="Marcador de pie de página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Marcador de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endParaRPr kumimoji="0" lang="en-US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‹Nr.›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‹Nr.›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endParaRPr kumimoji="0"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‹Nr.›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9" name="Marcador de conteni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á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á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á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11" name="Rectá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Marcador de fech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/>
          </a:p>
        </p:txBody>
      </p:sp>
      <p:sp>
        <p:nvSpPr>
          <p:cNvPr id="13" name="Marcador de número de diapositiva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‹Nr.›</a:t>
            </a:fld>
            <a:endParaRPr kumimoji="0" lang="en-US" sz="2800" dirty="0"/>
          </a:p>
        </p:txBody>
      </p:sp>
      <p:sp>
        <p:nvSpPr>
          <p:cNvPr id="14" name="Marcador de pie de página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Marcador de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Marcador de fech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6/4/18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á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á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á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Marcador de número de diapositiva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‹Nr.›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>
            <a:noAutofit/>
          </a:bodyPr>
          <a:lstStyle/>
          <a:p>
            <a:r>
              <a:rPr lang="es-ES" sz="1600" dirty="0" smtClean="0">
                <a:solidFill>
                  <a:schemeClr val="tx1"/>
                </a:solidFill>
              </a:rPr>
              <a:t>XXXI CURSO DE ECONOMIA</a:t>
            </a:r>
          </a:p>
          <a:p>
            <a:r>
              <a:rPr lang="es-ES" sz="1600" dirty="0"/>
              <a:t>Asociación de Periodistas de Información Económica (APIE)</a:t>
            </a:r>
            <a:endParaRPr lang="es-ES" sz="1600" dirty="0">
              <a:solidFill>
                <a:srgbClr val="00009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25051" y="2565517"/>
            <a:ext cx="779012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"La reestructuración de la deuda autonómica con el Estado: pros y contras"</a:t>
            </a:r>
            <a:endParaRPr lang="es-ES" sz="2800" dirty="0" smtClean="0"/>
          </a:p>
          <a:p>
            <a:endParaRPr lang="es-ES" sz="2800" dirty="0"/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Jorge </a:t>
            </a:r>
            <a:r>
              <a:rPr lang="es-ES" dirty="0"/>
              <a:t>Onrubia </a:t>
            </a:r>
            <a:r>
              <a:rPr lang="es-ES" dirty="0" smtClean="0"/>
              <a:t>Fernández</a:t>
            </a:r>
          </a:p>
          <a:p>
            <a:endParaRPr lang="es-ES" dirty="0"/>
          </a:p>
          <a:p>
            <a:r>
              <a:rPr lang="es-ES" i="1" dirty="0" smtClean="0"/>
              <a:t>Universidad Complutense de Madrid y FEDEA</a:t>
            </a:r>
            <a:r>
              <a:rPr lang="es-ES" b="1" dirty="0"/>
              <a:t> </a:t>
            </a:r>
            <a:endParaRPr lang="es-ES" dirty="0"/>
          </a:p>
        </p:txBody>
      </p:sp>
      <p:sp>
        <p:nvSpPr>
          <p:cNvPr id="2" name="CuadroTexto 1"/>
          <p:cNvSpPr txBox="1"/>
          <p:nvPr/>
        </p:nvSpPr>
        <p:spPr>
          <a:xfrm>
            <a:off x="83203" y="6213690"/>
            <a:ext cx="215899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/>
              <a:t>Madrid, 4 junio 2018</a:t>
            </a:r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025051" y="609600"/>
            <a:ext cx="7666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>
                <a:solidFill>
                  <a:srgbClr val="FFFF00"/>
                </a:solidFill>
              </a:rPr>
              <a:t>La reforma de la financiación autonómica</a:t>
            </a:r>
          </a:p>
        </p:txBody>
      </p:sp>
    </p:spTree>
    <p:extLst>
      <p:ext uri="{BB962C8B-B14F-4D97-AF65-F5344CB8AC3E}">
        <p14:creationId xmlns:p14="http://schemas.microsoft.com/office/powerpoint/2010/main" val="201263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Propuestas (a favor de las “quitas”)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Otra visión de una parte de la Comisión de Expertos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Reducción del endeudamiento como condición necesaria para el retorno a los mercados financieros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con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asunción de deuda de las CCAA por el Estado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evitando el riesgo moral a través de la separación de la mayor propensión al gasto en las CCAA.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Dos tramos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: 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marL="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es-ES_tradnl" sz="1800" dirty="0">
                <a:latin typeface="+mj-lt"/>
                <a:ea typeface="Calibri"/>
                <a:cs typeface="Times New Roman"/>
              </a:rPr>
              <a:t>	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porcentaje igual para todas las CCAA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consecuencia de la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		insuficiencia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de recursos del SFA de 2009 a 2016; 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marL="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es-ES_tradnl" sz="1800" dirty="0">
                <a:latin typeface="+mj-lt"/>
                <a:ea typeface="Calibri"/>
                <a:cs typeface="Times New Roman"/>
              </a:rPr>
              <a:t>	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b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incrementos de la deuda debidos al tratamiento asimétrico de la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	infrafinanciación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que ha afectado a CCAA concretas.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Instrumentación: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cancelación parcial de los préstamos del FFCA y sus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antecesores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Exigencia de condicionalidad al cumplimiento de objetivos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para asegurar que las CCAA convergen al cumplimiento del 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deficit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 estructural y valor de referencia de deuda acumulada.</a:t>
            </a:r>
          </a:p>
        </p:txBody>
      </p:sp>
    </p:spTree>
    <p:extLst>
      <p:ext uri="{BB962C8B-B14F-4D97-AF65-F5344CB8AC3E}">
        <p14:creationId xmlns:p14="http://schemas.microsoft.com/office/powerpoint/2010/main" val="323269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Propuestas (una tercera v</a:t>
            </a:r>
            <a:r>
              <a:rPr lang="es-ES" sz="3200" dirty="0" smtClean="0"/>
              <a:t>ía)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Una tercera vía (voto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particular en el Informe de la </a:t>
            </a:r>
            <a:r>
              <a:rPr lang="es-ES_tradnl" sz="1800" b="1" dirty="0" err="1" smtClean="0">
                <a:latin typeface="+mj-lt"/>
                <a:ea typeface="Calibri"/>
                <a:cs typeface="Times New Roman"/>
              </a:rPr>
              <a:t>Comisi</a:t>
            </a:r>
            <a:r>
              <a:rPr lang="es-ES" sz="1800" b="1" dirty="0" err="1" smtClean="0">
                <a:latin typeface="+mj-lt"/>
                <a:ea typeface="Calibri"/>
                <a:cs typeface="Times New Roman"/>
              </a:rPr>
              <a:t>ón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 de Expertos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):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mecanismo de ayuda financiera de aplicación individualizada (inspirado en el modelo Mecanismo Europeo de Estabilidad, MEDE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que opera para los Estados de la “zona euro” bajo gestión de la Comisión Europea, el BCE y el FMI). Deseable participación del Estado y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las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CCAA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err="1" smtClean="0">
                <a:latin typeface="+mj-lt"/>
                <a:ea typeface="Calibri"/>
                <a:cs typeface="Times New Roman"/>
              </a:rPr>
              <a:t>Reestructuraci</a:t>
            </a:r>
            <a:r>
              <a:rPr lang="es-ES" sz="1800" b="1" dirty="0" err="1" smtClean="0">
                <a:latin typeface="+mj-lt"/>
                <a:ea typeface="Calibri"/>
                <a:cs typeface="Times New Roman"/>
              </a:rPr>
              <a:t>ón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 individualizada 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sobre 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evaluación de condicionantes económicos y financieros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: evolución de la financiación, comportamiento presupuestario discrecional, adopción efectiva de planes de consolidación fiscal, eficiencia en el gasto.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Retorno a los mercados basado en la “confianza”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 sobre cumplimiento de objetivos y la garantía de liquidez proporcionada por este mecanismo (ejemplo del retorno al mercado de capitales de Portugal, con emisiones normalizadas).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Establecimiento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un nuevo mecanismo de financiación extraordinaria para atender exclusivamente situaciones financieras excepcionales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muy graves, individualizables y debidamente justificadas. Siempre sometido a condicionalidad.</a:t>
            </a:r>
          </a:p>
        </p:txBody>
      </p:sp>
    </p:spTree>
    <p:extLst>
      <p:ext uri="{BB962C8B-B14F-4D97-AF65-F5344CB8AC3E}">
        <p14:creationId xmlns:p14="http://schemas.microsoft.com/office/powerpoint/2010/main" val="134057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Propuestas (de cara al futuro)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2000" dirty="0" smtClean="0">
                <a:latin typeface="+mj-lt"/>
                <a:ea typeface="Calibri"/>
                <a:cs typeface="Times New Roman"/>
              </a:rPr>
              <a:t>Fondos de Estabilización Presupuestaria, para “alisar” situaciones muy adversas de la economía.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2000" dirty="0" smtClean="0">
                <a:latin typeface="+mj-lt"/>
                <a:ea typeface="Calibri"/>
                <a:cs typeface="Times New Roman"/>
              </a:rPr>
              <a:t>Elementos nucleares de su diseño técnico: número de fondos, dotación, capitalización, utilización)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2000" dirty="0" smtClean="0">
                <a:latin typeface="+mj-lt"/>
                <a:ea typeface="Calibri"/>
                <a:cs typeface="Times New Roman"/>
              </a:rPr>
              <a:t>Necesidad de un nivel mínimo (básico) de obligatoriedad en cuanto a dotación, reglas de destino de superávits, etc.</a:t>
            </a:r>
          </a:p>
        </p:txBody>
      </p:sp>
    </p:spTree>
    <p:extLst>
      <p:ext uri="{BB962C8B-B14F-4D97-AF65-F5344CB8AC3E}">
        <p14:creationId xmlns:p14="http://schemas.microsoft.com/office/powerpoint/2010/main" val="119322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Situación </a:t>
            </a:r>
            <a:r>
              <a:rPr lang="es-ES" sz="3200" dirty="0" smtClean="0"/>
              <a:t>actual (marco regulatorio)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</a:rPr>
              <a:t>Argumentos teóricos respaldan la utilización del endeudamiento</a:t>
            </a:r>
            <a:r>
              <a:rPr lang="es-ES_tradnl" sz="1800" dirty="0" smtClean="0">
                <a:latin typeface="+mj-lt"/>
              </a:rPr>
              <a:t> por las CCAA, </a:t>
            </a:r>
            <a:r>
              <a:rPr lang="es-ES_tradnl" sz="1800" b="1" dirty="0" smtClean="0">
                <a:latin typeface="+mj-lt"/>
              </a:rPr>
              <a:t>pero recomiendan garantizar su sostenibilidad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Razones de estabilidad macroeconómica: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indispensable conciliar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el uso del endeudamiento con el establecimiento de reglas fiscales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agregadas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: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Amplio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respaldo normativo: art. 157.1 Constitución Española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Restricciones al endeudamiento de las CCAA complementan la disciplina de mercado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Antecedentes: a) restricciones iniciales en la LOFCA; b) Escenarios de Consolidación </a:t>
            </a:r>
            <a:r>
              <a:rPr lang="es-ES_tradnl" sz="1800" dirty="0">
                <a:latin typeface="+mj-lt"/>
                <a:ea typeface="Calibri"/>
                <a:cs typeface="Times New Roman"/>
              </a:rPr>
              <a:t>P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resupuestaria; c) reforma del art. 135 CE en 2011; d) Ley de Estabilidad Presupuestaria y Sostenibilidad Financiera de 2012, Leyes de Estabilidad Presupuestaria de 2001 y reforma de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2006; e) Informe 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de la Comisi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ón de Expertos de julio de 2017.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" sz="1800" b="1" dirty="0" smtClean="0">
                <a:latin typeface="+mj-lt"/>
                <a:ea typeface="Calibri"/>
                <a:cs typeface="Times New Roman"/>
              </a:rPr>
              <a:t>Informe del Comit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é Técnico Permanente de Evaluación 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(mayo 2018): eliminación de mecanismos extraordinarios de financiación y reestructuración de la deuda.   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Objetivos y grados de exigencia cambiantes en el tiempo, según circunstancias económicas y exigencias de la Unión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Europea.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_tradnl" sz="2000" dirty="0" smtClean="0"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994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Situación </a:t>
            </a:r>
            <a:r>
              <a:rPr lang="es-ES" sz="3200" dirty="0" smtClean="0"/>
              <a:t>actual (evoluci</a:t>
            </a:r>
            <a:r>
              <a:rPr lang="es-ES" sz="3200" dirty="0" smtClean="0"/>
              <a:t>ón económica)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</a:rPr>
              <a:t>Escenario desconocido con la crisis económica iniciada en 2008: de los superávits de 2005 y 2007 a los déficits </a:t>
            </a:r>
            <a:r>
              <a:rPr lang="es-ES_tradnl" sz="1800" dirty="0" smtClean="0">
                <a:latin typeface="+mj-lt"/>
              </a:rPr>
              <a:t>de más </a:t>
            </a:r>
            <a:r>
              <a:rPr lang="es-ES_tradnl" sz="1800" dirty="0" smtClean="0">
                <a:latin typeface="+mj-lt"/>
              </a:rPr>
              <a:t>del 9% del PIB y los objetivos dilatados de retornar al 3% del PIB.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Vertiginoso crecimiento de la deuda pública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del Reino de España en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diez años: del 35,6% del PIB de 2007 al 100% en 2017.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La deuda acumulada por las CCAA: del 5,7% al 25% del PIB, con más de la mitad de la deuda en manos del Gobierno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Central (56%).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Crecimiento de la deuda paralelo a la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escasez de recursos del SFA de 2009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para mantener los servicios públicos fundamentales en los niveles de prestación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iniciales: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problema de insuficiencia, pero con 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asimetr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ías muy relevantes entre CCAA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.</a:t>
            </a:r>
            <a:endParaRPr lang="es-ES_tradnl" sz="1800" b="1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Desde 2010, el agravamiento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la crisis expulsa del mercado de financiero a algunas CCAA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a través de prohibitivos tipos de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interés.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En 2012 el Gobierno introduce mecanismos adicionales (en principio extraordinarios de financiación): Fondo de Pago a Proveedores y Fondo de Liquidez Autonómica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_tradnl" sz="2000" dirty="0" smtClean="0"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98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Situación actual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Redefinición de los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mecanismos: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Real Decreto-Ley 17/2014: Fondo de Financiación a CCAA (FFCA) con dos líneas: nuevo FLA y la Facilidad Financiera.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Importantes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diferencias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de la 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situaci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ón de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endeudamiento entre CCAA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(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magnitud de sus déficits y nivel de deuda, cumplimiento de objetivos presupuestarios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). </a:t>
            </a:r>
            <a:r>
              <a:rPr lang="es-ES_tradnl" sz="1800" dirty="0">
                <a:latin typeface="+mj-lt"/>
                <a:ea typeface="Calibri"/>
                <a:cs typeface="Times New Roman"/>
              </a:rPr>
              <a:t>Problemas graves de sostenibilidad de la deuda en algunas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CCAA y de posible retorno a los mercados financieros.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Diferencias en los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niveles iniciales de deuda al homogeneizar competencias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y las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diferencias de recursos por unidad de necesidad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entre 2002 y 2016 (tratamiento del SFA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): 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infrafinanciaci</a:t>
            </a:r>
            <a:r>
              <a:rPr lang="es-ES" sz="1800" dirty="0" err="1" smtClean="0">
                <a:latin typeface="+mj-lt"/>
                <a:ea typeface="Calibri"/>
                <a:cs typeface="Times New Roman"/>
              </a:rPr>
              <a:t>ón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, pero 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también diferencias en “eficiencia del gasto”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Fijación </a:t>
            </a:r>
            <a:r>
              <a:rPr lang="es-ES_tradnl" sz="1800" dirty="0">
                <a:latin typeface="+mj-lt"/>
                <a:ea typeface="Calibri"/>
                <a:cs typeface="Times New Roman"/>
              </a:rPr>
              <a:t>por el Gobierno Central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objetivos de déficit público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las CCAA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iguales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para todas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ellas (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sin sustento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económico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: 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AIReF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no contribuye a la estabilidad ni al cumplimiento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objetivos.</a:t>
            </a:r>
            <a:endParaRPr lang="es-ES_tradnl" sz="1800" b="1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Dilación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injustificable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la revisión del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SFA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: “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comodidad”del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 Gobierno Central para implementar medidas de 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consolidaci</a:t>
            </a:r>
            <a:r>
              <a:rPr lang="es-ES" sz="1800" dirty="0" err="1" smtClean="0">
                <a:latin typeface="+mj-lt"/>
                <a:ea typeface="Calibri"/>
                <a:cs typeface="Times New Roman"/>
              </a:rPr>
              <a:t>ón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 fiscal + ¿situación en Cataluña?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2130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Endeudamiento de las CCAA (2018)</a:t>
            </a:r>
            <a:endParaRPr lang="es-ES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647" y="1700980"/>
            <a:ext cx="5669826" cy="478339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936647" y="6484373"/>
            <a:ext cx="47391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200" dirty="0" smtClean="0"/>
              <a:t>Fuente: Banco de España (2018). </a:t>
            </a:r>
            <a:r>
              <a:rPr lang="es-ES_tradnl" sz="1200" dirty="0" err="1" smtClean="0"/>
              <a:t>Infograf</a:t>
            </a:r>
            <a:r>
              <a:rPr lang="es-ES" sz="1200" dirty="0" err="1" smtClean="0"/>
              <a:t>ía</a:t>
            </a:r>
            <a:r>
              <a:rPr lang="es-ES" sz="1200" dirty="0" smtClean="0"/>
              <a:t> Diario ABC.</a:t>
            </a:r>
            <a:endParaRPr lang="es-ES_tradnl" sz="1200" dirty="0"/>
          </a:p>
        </p:txBody>
      </p:sp>
    </p:spTree>
    <p:extLst>
      <p:ext uri="{BB962C8B-B14F-4D97-AF65-F5344CB8AC3E}">
        <p14:creationId xmlns:p14="http://schemas.microsoft.com/office/powerpoint/2010/main" val="53822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Propuestas (fines)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Desafíos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: 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marL="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es-ES_tradnl" sz="1800" dirty="0">
                <a:latin typeface="+mj-lt"/>
                <a:ea typeface="Calibri"/>
                <a:cs typeface="Times New Roman"/>
              </a:rPr>
              <a:t>	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 reconsideración de la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metodología de fijación de objetivos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		estabilidad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presupuestaria y sostenibilidad financiera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; 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marL="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es-ES_tradnl" sz="1800" dirty="0">
                <a:latin typeface="+mj-lt"/>
                <a:ea typeface="Calibri"/>
                <a:cs typeface="Times New Roman"/>
              </a:rPr>
              <a:t>	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b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retirada de los mecanismos adicionales de financiación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y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retorno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		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las CCAA a los mercados financieros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; 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marL="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es-ES_tradnl" sz="1800" dirty="0">
                <a:latin typeface="+mj-lt"/>
                <a:ea typeface="Calibri"/>
                <a:cs typeface="Times New Roman"/>
              </a:rPr>
              <a:t>	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c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tratamiento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“eficiente y equitativo”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las deudas acumuladas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Retorno a los mercados financieros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: referencia en la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“ecuación de sostenibilidad de la deuda”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 (ratios deuda/PIB, deuda/ingresos, tipos de interés reales, tasa crecimiento del PIB, evolución de ingresos y gastos de las CCAA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): s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í, </a:t>
            </a:r>
            <a:r>
              <a:rPr lang="es-ES" sz="1800" b="1" dirty="0" smtClean="0">
                <a:latin typeface="+mj-lt"/>
                <a:ea typeface="Calibri"/>
                <a:cs typeface="Times New Roman"/>
              </a:rPr>
              <a:t>pero además credibilidad de solvencia y reputación de compromiso con la “buena gestión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” (caso de emisiones de Portugal)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Papel esencial de los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recursos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aportados por el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nuevo SFA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y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capacidad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para generar superávits primarios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cumpliendo con las reglas fiscales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(en especial la “regla de gasto”).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Necesidad de “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mecanismos de alerta temprana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”, adaptando el sistema de “autorizaciones” a la LOEPSF, fortaleciendo el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papel del Consejo de Política Fiscal y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Financiera como </a:t>
            </a:r>
            <a:r>
              <a:rPr lang="es-ES" sz="1800" b="1" dirty="0" err="1" smtClean="0">
                <a:latin typeface="+mj-lt"/>
                <a:ea typeface="Calibri"/>
                <a:cs typeface="Times New Roman"/>
              </a:rPr>
              <a:t>ó</a:t>
            </a:r>
            <a:r>
              <a:rPr lang="es-ES_tradnl" sz="1800" b="1" dirty="0" err="1" smtClean="0">
                <a:latin typeface="+mj-lt"/>
                <a:ea typeface="Calibri"/>
                <a:cs typeface="Times New Roman"/>
              </a:rPr>
              <a:t>rgano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 de seguimiento efectivo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endParaRPr lang="es-ES_tradnl" sz="2000" dirty="0" smtClean="0"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0960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Propuestas (objetivos de d</a:t>
            </a:r>
            <a:r>
              <a:rPr lang="es-ES" sz="3200" dirty="0" smtClean="0"/>
              <a:t>éficit y deuda)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Reparto vertical (AC-CCAA) de objetivos de déficit y deuda de las CCAA y horizontal (entre CCAA)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a través de un “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Pacto interno de estabilidad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” sustentado en el acuerdo político,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compatible con las competencias exclusivas del Estado en esta materia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Reparto vertical del déficit y la deuda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adecuado a las condiciones financieras, a las competencias asumidas, niveles de gasto e ingreso y sensibilidad al ciclo económico.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Inclusión del reparto en el Programa anual de Estabilidad del Reino de España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que se presenta a la Comisión Europea, previo debate en el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CPFF, 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supervisi</a:t>
            </a:r>
            <a:r>
              <a:rPr lang="es-ES" sz="1800" dirty="0" err="1" smtClean="0">
                <a:latin typeface="+mj-lt"/>
                <a:ea typeface="Calibri"/>
                <a:cs typeface="Times New Roman"/>
              </a:rPr>
              <a:t>ón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 de </a:t>
            </a:r>
            <a:r>
              <a:rPr lang="es-ES" sz="1800" dirty="0" err="1" smtClean="0">
                <a:latin typeface="+mj-lt"/>
                <a:ea typeface="Calibri"/>
                <a:cs typeface="Times New Roman"/>
              </a:rPr>
              <a:t>AIReF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(e idealmente en el Senado)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Factibilidad de objetivos y explicitación, con la máxima transparencia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 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Incluir en la LOEPSF los criterios de reparto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Criterios explícitos para el reparto horizontal de objetivos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93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Propuestas (condicionantes)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Reconocimiento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impactos territoriales asimétricos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Objetivos viables para no desestimular el cumplimiento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Reforzar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mecanismos preventivos y de alerta temprana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Los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“planes económico-financieros”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son los instrumentos correctores más adecuados al respetar la autonomía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financiera,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pero realistas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La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aplicación de medidas coercitivas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pero reduciendo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su grado de discrecionalidad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Mejorar el diseño técnico de la “regla de gasto”,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especialmente en su 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territorialización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: gasto computable a partir de empleos no financieros máximos (evitar uso estratégico con 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presupuestación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 irreal), pero teniendo en cuenta la reforma del SFA.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Fondos de Contingencia con dotación mínima obligatoria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sometida a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control externo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y de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carácter no discrecional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en su aplicación.</a:t>
            </a:r>
          </a:p>
          <a:p>
            <a:pPr marL="0" indent="0" algn="just">
              <a:spcBef>
                <a:spcPts val="600"/>
              </a:spcBef>
              <a:spcAft>
                <a:spcPts val="0"/>
              </a:spcAft>
              <a:buNone/>
            </a:pPr>
            <a:endParaRPr lang="es-ES_tradnl" sz="2000" dirty="0" smtClean="0"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74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Propuestas (Posici</a:t>
            </a:r>
            <a:r>
              <a:rPr lang="es-ES" sz="3200" dirty="0" smtClean="0"/>
              <a:t>ón mayoritaria Expertos)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30800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Plan ordenado de retirada del Fondo de Financiación a CCAA (FFCA)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 y sus mecanismos previos.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Mayoría de la Comisión de Expertos: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amortización e intereses de la deuda pública de las CCAA forman parte de los Pasivos Financieros de las CCAA y son compromisos asumidos a cumplir sin excepciones.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Problemas de incentivos y riesgo moral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(incentivos al gasto y al endeudamiento hacia el futuro) si se procede a reducir los pagos (traslado a la Administración Central de una parte de estas obligaciones). 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Dificultad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de determinar la intensidad de los ajustes presupuestarios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de cada Comunidad y de la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eficiencia en el gasto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Para facilitar el retorno a los mercados financieros: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reestructuración transparente e individualizada por CCAA de la deuda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,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basada en nuevos plazos y “carencias” y en reducción de los tipos de interés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es-ES_tradnl" sz="1800" dirty="0" smtClean="0">
                <a:latin typeface="+mj-lt"/>
                <a:ea typeface="Calibri"/>
                <a:cs typeface="Times New Roman"/>
              </a:rPr>
              <a:t>Reestructuraciones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condicionadas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al cumplimiento de objetivos de consolidación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fiscal</a:t>
            </a:r>
            <a:r>
              <a:rPr lang="es-ES_tradnl" sz="1800" dirty="0">
                <a:latin typeface="+mj-lt"/>
                <a:ea typeface="Calibri"/>
                <a:cs typeface="Times New Roman"/>
              </a:rPr>
              <a:t>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y </a:t>
            </a:r>
            <a:r>
              <a:rPr lang="es-ES_tradnl" sz="1800" b="1" dirty="0" smtClean="0">
                <a:latin typeface="+mj-lt"/>
                <a:ea typeface="Calibri"/>
                <a:cs typeface="Times New Roman"/>
              </a:rPr>
              <a:t>de eficiencia en el gasto </a:t>
            </a:r>
            <a:r>
              <a:rPr lang="es-ES_tradnl" sz="1800" dirty="0" smtClean="0">
                <a:latin typeface="+mj-lt"/>
                <a:ea typeface="Calibri"/>
                <a:cs typeface="Times New Roman"/>
              </a:rPr>
              <a:t>(</a:t>
            </a:r>
            <a:r>
              <a:rPr lang="es-ES_tradnl" sz="1800" dirty="0" err="1" smtClean="0">
                <a:latin typeface="+mj-lt"/>
                <a:ea typeface="Calibri"/>
                <a:cs typeface="Times New Roman"/>
              </a:rPr>
              <a:t>problem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ático por la ausencia de tradición evaluadora ni de instituciones encargadas ¿</a:t>
            </a:r>
            <a:r>
              <a:rPr lang="es-ES" sz="1800" dirty="0" err="1" smtClean="0">
                <a:latin typeface="+mj-lt"/>
                <a:ea typeface="Calibri"/>
                <a:cs typeface="Times New Roman"/>
              </a:rPr>
              <a:t>AIReF</a:t>
            </a:r>
            <a:r>
              <a:rPr lang="es-ES" sz="1800" dirty="0" smtClean="0">
                <a:latin typeface="+mj-lt"/>
                <a:ea typeface="Calibri"/>
                <a:cs typeface="Times New Roman"/>
              </a:rPr>
              <a:t>?)</a:t>
            </a:r>
            <a:endParaRPr lang="es-ES_tradnl" sz="1800" dirty="0" smtClean="0"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3694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Media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oticario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Mediana.thmx</Template>
  <TotalTime>1410</TotalTime>
  <Words>1364</Words>
  <Application>Microsoft Macintosh PowerPoint</Application>
  <PresentationFormat>Presentación en pantalla (4:3)</PresentationFormat>
  <Paragraphs>81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Book Antiqua</vt:lpstr>
      <vt:lpstr>Calibri</vt:lpstr>
      <vt:lpstr>Century Gothic</vt:lpstr>
      <vt:lpstr>Times New Roman</vt:lpstr>
      <vt:lpstr>Wingdings</vt:lpstr>
      <vt:lpstr>Wingdings 2</vt:lpstr>
      <vt:lpstr>Median</vt:lpstr>
      <vt:lpstr>Presentación de PowerPoint</vt:lpstr>
      <vt:lpstr>Situación actual (marco regulatorio)</vt:lpstr>
      <vt:lpstr>Situación actual (evolución económica)</vt:lpstr>
      <vt:lpstr>Situación actual</vt:lpstr>
      <vt:lpstr>Endeudamiento de las CCAA (2018)</vt:lpstr>
      <vt:lpstr>Propuestas (fines)</vt:lpstr>
      <vt:lpstr>Propuestas (objetivos de déficit y deuda)</vt:lpstr>
      <vt:lpstr>Propuestas (condicionantes)</vt:lpstr>
      <vt:lpstr>Propuestas (Posición mayoritaria Expertos)</vt:lpstr>
      <vt:lpstr>Propuestas (a favor de las “quitas”)</vt:lpstr>
      <vt:lpstr>Propuestas (una tercera vía)</vt:lpstr>
      <vt:lpstr>Propuestas (de cara al futuro)</vt:lpstr>
    </vt:vector>
  </TitlesOfParts>
  <Company>Universidad Complutense de Madrid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Onrubia Fernández</dc:creator>
  <cp:lastModifiedBy>JORGE ONRUBIA FERNANDEZ</cp:lastModifiedBy>
  <cp:revision>479</cp:revision>
  <cp:lastPrinted>2015-05-14T07:22:02Z</cp:lastPrinted>
  <dcterms:created xsi:type="dcterms:W3CDTF">2015-05-14T06:43:56Z</dcterms:created>
  <dcterms:modified xsi:type="dcterms:W3CDTF">2018-06-04T08:40:58Z</dcterms:modified>
</cp:coreProperties>
</file>