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3" r:id="rId4"/>
    <p:sldId id="279" r:id="rId5"/>
    <p:sldId id="274" r:id="rId6"/>
    <p:sldId id="276" r:id="rId7"/>
    <p:sldId id="280" r:id="rId8"/>
    <p:sldId id="283" r:id="rId9"/>
    <p:sldId id="284" r:id="rId10"/>
    <p:sldId id="285" r:id="rId11"/>
    <p:sldId id="281" r:id="rId12"/>
    <p:sldId id="263" r:id="rId13"/>
    <p:sldId id="268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6B21-481E-4E78-8CE3-8A004B20A483}" type="datetimeFigureOut">
              <a:rPr lang="es-ES" smtClean="0"/>
              <a:t>04/06/2018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62DB-44E0-45E7-8E44-1726A07074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7299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6B21-481E-4E78-8CE3-8A004B20A483}" type="datetimeFigureOut">
              <a:rPr lang="es-ES" smtClean="0"/>
              <a:t>04/06/2018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62DB-44E0-45E7-8E44-1726A07074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1808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6B21-481E-4E78-8CE3-8A004B20A483}" type="datetimeFigureOut">
              <a:rPr lang="es-ES" smtClean="0"/>
              <a:t>04/06/2018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62DB-44E0-45E7-8E44-1726A07074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77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6B21-481E-4E78-8CE3-8A004B20A483}" type="datetimeFigureOut">
              <a:rPr lang="es-ES" smtClean="0"/>
              <a:t>04/06/2018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62DB-44E0-45E7-8E44-1726A07074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0215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6B21-481E-4E78-8CE3-8A004B20A483}" type="datetimeFigureOut">
              <a:rPr lang="es-ES" smtClean="0"/>
              <a:t>04/06/2018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62DB-44E0-45E7-8E44-1726A07074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8861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6B21-481E-4E78-8CE3-8A004B20A483}" type="datetimeFigureOut">
              <a:rPr lang="es-ES" smtClean="0"/>
              <a:t>04/06/2018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62DB-44E0-45E7-8E44-1726A07074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6852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6B21-481E-4E78-8CE3-8A004B20A483}" type="datetimeFigureOut">
              <a:rPr lang="es-ES" smtClean="0"/>
              <a:t>04/06/2018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62DB-44E0-45E7-8E44-1726A07074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9720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6B21-481E-4E78-8CE3-8A004B20A483}" type="datetimeFigureOut">
              <a:rPr lang="es-ES" smtClean="0"/>
              <a:t>04/06/2018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62DB-44E0-45E7-8E44-1726A07074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7377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6B21-481E-4E78-8CE3-8A004B20A483}" type="datetimeFigureOut">
              <a:rPr lang="es-ES" smtClean="0"/>
              <a:t>04/06/2018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62DB-44E0-45E7-8E44-1726A07074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5751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6B21-481E-4E78-8CE3-8A004B20A483}" type="datetimeFigureOut">
              <a:rPr lang="es-ES" smtClean="0"/>
              <a:t>04/06/2018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62DB-44E0-45E7-8E44-1726A07074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6177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6B21-481E-4E78-8CE3-8A004B20A483}" type="datetimeFigureOut">
              <a:rPr lang="es-ES" smtClean="0"/>
              <a:t>04/06/2018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62DB-44E0-45E7-8E44-1726A07074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1125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36B21-481E-4E78-8CE3-8A004B20A483}" type="datetimeFigureOut">
              <a:rPr lang="es-ES" smtClean="0"/>
              <a:t>04/06/2018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D62DB-44E0-45E7-8E44-1726A07074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9209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ln w="317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s-ES" sz="4800" b="1" dirty="0" smtClean="0"/>
              <a:t>Endeudamiento autonómico y mecanismos extraordinarios de financiación</a:t>
            </a:r>
            <a:endParaRPr lang="es-ES" sz="48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142369"/>
            <a:ext cx="9144000" cy="1655762"/>
          </a:xfrm>
        </p:spPr>
        <p:txBody>
          <a:bodyPr>
            <a:normAutofit/>
          </a:bodyPr>
          <a:lstStyle/>
          <a:p>
            <a:r>
              <a:rPr lang="es-ES" sz="3200" i="1" dirty="0" smtClean="0"/>
              <a:t>Ana Herrero Alcalde</a:t>
            </a:r>
          </a:p>
          <a:p>
            <a:r>
              <a:rPr lang="es-ES" sz="3200" i="1" dirty="0" smtClean="0"/>
              <a:t>UNED</a:t>
            </a:r>
            <a:endParaRPr lang="es-ES" sz="3200" i="1" dirty="0"/>
          </a:p>
        </p:txBody>
      </p:sp>
      <p:sp>
        <p:nvSpPr>
          <p:cNvPr id="6" name="Rectángulo 5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7" name="Picture 4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698" y="6078390"/>
            <a:ext cx="2541588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487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ln w="1905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s-ES" b="1" dirty="0" smtClean="0"/>
              <a:t>Factores explicativos de la distribución del FLA </a:t>
            </a:r>
            <a:r>
              <a:rPr lang="es-ES" sz="2800" b="1" dirty="0" smtClean="0"/>
              <a:t>(Herrero et al., 2018)</a:t>
            </a:r>
            <a:endParaRPr lang="es-ES" sz="28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es-ES" dirty="0" smtClean="0"/>
              <a:t>Endeudamiento: +</a:t>
            </a:r>
          </a:p>
          <a:p>
            <a:r>
              <a:rPr lang="es-ES" dirty="0" smtClean="0"/>
              <a:t>Ingresos/riqueza de la CA: -</a:t>
            </a:r>
          </a:p>
          <a:p>
            <a:r>
              <a:rPr lang="es-ES" dirty="0" smtClean="0"/>
              <a:t>Crecimiento de la población: +</a:t>
            </a:r>
          </a:p>
          <a:p>
            <a:r>
              <a:rPr lang="es-ES" dirty="0" smtClean="0"/>
              <a:t>Transparencia: -</a:t>
            </a:r>
          </a:p>
          <a:p>
            <a:r>
              <a:rPr lang="es-ES" dirty="0" smtClean="0"/>
              <a:t>Ideología: izquierda menos que derecha</a:t>
            </a:r>
          </a:p>
          <a:p>
            <a:r>
              <a:rPr lang="es-ES" dirty="0" smtClean="0"/>
              <a:t>Coalición: +</a:t>
            </a:r>
          </a:p>
          <a:p>
            <a:r>
              <a:rPr lang="es-ES" dirty="0" smtClean="0"/>
              <a:t>Alineamiento: - </a:t>
            </a:r>
            <a:endParaRPr lang="es-ES" dirty="0"/>
          </a:p>
        </p:txBody>
      </p:sp>
      <p:pic>
        <p:nvPicPr>
          <p:cNvPr id="4" name="Picture 4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028" y="6265704"/>
            <a:ext cx="2541588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273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ln w="190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s-ES" b="1" dirty="0" smtClean="0"/>
              <a:t>Problemas de los mecanismos extraordinarios de liquidez:</a:t>
            </a:r>
            <a:endParaRPr lang="es-ES" b="1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ln w="1905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es-ES" sz="4000" b="1" dirty="0" smtClean="0"/>
              <a:t>Incentivos tras el rescate</a:t>
            </a:r>
            <a:r>
              <a:rPr lang="es-ES" sz="4000" dirty="0" smtClean="0"/>
              <a:t>: restricción presupuestaria blanda</a:t>
            </a:r>
          </a:p>
          <a:p>
            <a:r>
              <a:rPr lang="es-ES" sz="4000" dirty="0" smtClean="0"/>
              <a:t>Reducción autonomía de gobierno</a:t>
            </a:r>
          </a:p>
          <a:p>
            <a:r>
              <a:rPr lang="es-ES" sz="4000" dirty="0" smtClean="0"/>
              <a:t>Funcionamiento </a:t>
            </a:r>
            <a:r>
              <a:rPr lang="es-ES" sz="4000" b="1" dirty="0" smtClean="0"/>
              <a:t>opaco: </a:t>
            </a:r>
            <a:r>
              <a:rPr lang="es-ES" sz="4000" dirty="0" smtClean="0"/>
              <a:t>criterios de distribución</a:t>
            </a:r>
          </a:p>
          <a:p>
            <a:r>
              <a:rPr lang="es-ES" sz="4000" dirty="0" smtClean="0"/>
              <a:t>Diseño </a:t>
            </a:r>
            <a:r>
              <a:rPr lang="es-ES" sz="4000" b="1" dirty="0" smtClean="0"/>
              <a:t>inestable</a:t>
            </a:r>
            <a:r>
              <a:rPr lang="es-ES" sz="4000" dirty="0" smtClean="0"/>
              <a:t>: cambios normativos frecuentes</a:t>
            </a:r>
          </a:p>
          <a:p>
            <a:r>
              <a:rPr lang="es-ES" sz="4000" dirty="0" smtClean="0"/>
              <a:t>Retraso de la </a:t>
            </a:r>
            <a:r>
              <a:rPr lang="es-ES" sz="4000" b="1" dirty="0" smtClean="0"/>
              <a:t>reforma SFA</a:t>
            </a:r>
          </a:p>
          <a:p>
            <a:r>
              <a:rPr lang="es-ES" sz="4000" dirty="0" smtClean="0"/>
              <a:t>¿Salida?</a:t>
            </a:r>
          </a:p>
          <a:p>
            <a:pPr marL="0" indent="0">
              <a:buNone/>
            </a:pPr>
            <a:endParaRPr lang="es-ES" sz="4400" dirty="0"/>
          </a:p>
        </p:txBody>
      </p:sp>
      <p:pic>
        <p:nvPicPr>
          <p:cNvPr id="6" name="Picture 4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608" y="6266180"/>
            <a:ext cx="2541588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626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s-ES" sz="5400" b="1" dirty="0" smtClean="0"/>
              <a:t>¿Qué hacemos con esa deuda?</a:t>
            </a:r>
            <a:endParaRPr lang="es-ES" sz="54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s-ES" sz="3600" b="1" dirty="0" smtClean="0"/>
              <a:t>La dejamos como está: </a:t>
            </a:r>
          </a:p>
          <a:p>
            <a:pPr lvl="1"/>
            <a:r>
              <a:rPr lang="es-ES" sz="3200" dirty="0" smtClean="0"/>
              <a:t>difícil vuelta a los mercados</a:t>
            </a:r>
          </a:p>
          <a:p>
            <a:pPr lvl="1"/>
            <a:r>
              <a:rPr lang="es-ES" sz="3200" dirty="0" smtClean="0"/>
              <a:t>Problemas de sostenibilidad de los servicios públicos</a:t>
            </a:r>
          </a:p>
          <a:p>
            <a:r>
              <a:rPr lang="es-ES" sz="3600" b="1" dirty="0" smtClean="0"/>
              <a:t>Quitas/reestructuraciones:</a:t>
            </a:r>
          </a:p>
          <a:p>
            <a:pPr lvl="1"/>
            <a:r>
              <a:rPr lang="es-ES" sz="3200" dirty="0" smtClean="0"/>
              <a:t>Coste para la AGE</a:t>
            </a:r>
          </a:p>
          <a:p>
            <a:pPr lvl="1"/>
            <a:r>
              <a:rPr lang="es-ES" sz="3200" dirty="0" smtClean="0"/>
              <a:t>Señales incorrectas a los mercados: ¡rescate!</a:t>
            </a:r>
          </a:p>
          <a:p>
            <a:pPr lvl="1"/>
            <a:r>
              <a:rPr lang="es-ES" sz="3200" dirty="0" smtClean="0"/>
              <a:t>Desincentivos gestión eficiente</a:t>
            </a:r>
          </a:p>
          <a:p>
            <a:pPr lvl="1"/>
            <a:r>
              <a:rPr lang="es-ES" sz="3200" dirty="0" smtClean="0"/>
              <a:t>Injusto para CCAA que no se han endeudado tanto</a:t>
            </a:r>
            <a:endParaRPr lang="es-ES" sz="3200" dirty="0"/>
          </a:p>
        </p:txBody>
      </p:sp>
      <p:pic>
        <p:nvPicPr>
          <p:cNvPr id="4" name="Picture 4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728" y="6222683"/>
            <a:ext cx="2541588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563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0080" y="274638"/>
            <a:ext cx="10549890" cy="562074"/>
          </a:xfrm>
          <a:ln w="190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s-ES" sz="3600" b="1" dirty="0" smtClean="0"/>
              <a:t>¿Qué factores explican el gasto autonómico?</a:t>
            </a:r>
            <a:endParaRPr lang="es-ES" sz="3600" b="1" dirty="0"/>
          </a:p>
        </p:txBody>
      </p:sp>
      <p:sp>
        <p:nvSpPr>
          <p:cNvPr id="3" name="2 Elipse"/>
          <p:cNvSpPr/>
          <p:nvPr/>
        </p:nvSpPr>
        <p:spPr>
          <a:xfrm>
            <a:off x="1561461" y="1232756"/>
            <a:ext cx="3528392" cy="18002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1847528" y="1772817"/>
            <a:ext cx="3024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Necesidades de gasto</a:t>
            </a:r>
            <a:endParaRPr lang="es-ES" sz="2800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5805466" y="1281534"/>
            <a:ext cx="12502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Demanda de </a:t>
            </a:r>
            <a:r>
              <a:rPr lang="es-ES" dirty="0" err="1"/>
              <a:t>Serv</a:t>
            </a:r>
            <a:r>
              <a:rPr lang="es-ES" dirty="0"/>
              <a:t>. </a:t>
            </a:r>
            <a:r>
              <a:rPr lang="es-ES" dirty="0" err="1"/>
              <a:t>Púb</a:t>
            </a:r>
            <a:r>
              <a:rPr lang="es-ES" b="1" dirty="0"/>
              <a:t> .</a:t>
            </a:r>
          </a:p>
        </p:txBody>
      </p:sp>
      <p:sp>
        <p:nvSpPr>
          <p:cNvPr id="6" name="5 Elipse"/>
          <p:cNvSpPr/>
          <p:nvPr/>
        </p:nvSpPr>
        <p:spPr>
          <a:xfrm>
            <a:off x="5627948" y="1052736"/>
            <a:ext cx="1656184" cy="14401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7896200" y="1342510"/>
            <a:ext cx="187220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dirty="0"/>
              <a:t>Demografía</a:t>
            </a:r>
          </a:p>
          <a:p>
            <a:pPr marL="285750" indent="-285750">
              <a:buFontTx/>
              <a:buChar char="-"/>
            </a:pPr>
            <a:r>
              <a:rPr lang="es-ES" dirty="0"/>
              <a:t>Riqueza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5987988" y="2985338"/>
            <a:ext cx="11161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Oferta de </a:t>
            </a:r>
            <a:r>
              <a:rPr lang="es-ES" b="1" dirty="0" err="1"/>
              <a:t>Serv</a:t>
            </a:r>
            <a:r>
              <a:rPr lang="es-ES" b="1" dirty="0"/>
              <a:t>. </a:t>
            </a:r>
            <a:r>
              <a:rPr lang="es-ES" b="1" dirty="0" err="1"/>
              <a:t>Púb</a:t>
            </a:r>
            <a:r>
              <a:rPr lang="es-ES" b="1" dirty="0"/>
              <a:t>.</a:t>
            </a:r>
          </a:p>
        </p:txBody>
      </p:sp>
      <p:sp>
        <p:nvSpPr>
          <p:cNvPr id="9" name="8 Elipse"/>
          <p:cNvSpPr/>
          <p:nvPr/>
        </p:nvSpPr>
        <p:spPr>
          <a:xfrm>
            <a:off x="5807968" y="2726923"/>
            <a:ext cx="1476164" cy="14401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CuadroTexto"/>
          <p:cNvSpPr txBox="1"/>
          <p:nvPr/>
        </p:nvSpPr>
        <p:spPr>
          <a:xfrm>
            <a:off x="7896200" y="2887777"/>
            <a:ext cx="201622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dirty="0"/>
              <a:t>Densidad</a:t>
            </a:r>
          </a:p>
          <a:p>
            <a:pPr marL="285750" indent="-285750">
              <a:buFontTx/>
              <a:buChar char="-"/>
            </a:pPr>
            <a:r>
              <a:rPr lang="es-ES" dirty="0"/>
              <a:t>Territorio</a:t>
            </a:r>
          </a:p>
          <a:p>
            <a:pPr marL="285750" indent="-285750">
              <a:buFontTx/>
              <a:buChar char="-"/>
            </a:pPr>
            <a:r>
              <a:rPr lang="es-ES" dirty="0"/>
              <a:t>Clima</a:t>
            </a:r>
          </a:p>
          <a:p>
            <a:pPr marL="285750" indent="-285750">
              <a:buFontTx/>
              <a:buChar char="-"/>
            </a:pPr>
            <a:r>
              <a:rPr lang="es-ES" dirty="0"/>
              <a:t>Precio inputs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1775521" y="4648124"/>
            <a:ext cx="20397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/>
              <a:t>Determinantes externos</a:t>
            </a:r>
            <a:endParaRPr lang="es-ES" sz="2000" b="1" dirty="0"/>
          </a:p>
        </p:txBody>
      </p:sp>
      <p:sp>
        <p:nvSpPr>
          <p:cNvPr id="12" name="11 Rectángulo redondeado"/>
          <p:cNvSpPr/>
          <p:nvPr/>
        </p:nvSpPr>
        <p:spPr>
          <a:xfrm>
            <a:off x="1775521" y="4653137"/>
            <a:ext cx="2039787" cy="80473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Rectángulo redondeado"/>
          <p:cNvSpPr/>
          <p:nvPr/>
        </p:nvSpPr>
        <p:spPr>
          <a:xfrm>
            <a:off x="4366557" y="4731465"/>
            <a:ext cx="2304256" cy="64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tx1"/>
                </a:solidFill>
              </a:rPr>
              <a:t>Inputs disponibles</a:t>
            </a:r>
            <a:endParaRPr lang="es-ES" sz="2000" b="1" dirty="0">
              <a:solidFill>
                <a:schemeClr val="tx1"/>
              </a:solidFill>
            </a:endParaRPr>
          </a:p>
        </p:txBody>
      </p:sp>
      <p:cxnSp>
        <p:nvCxnSpPr>
          <p:cNvPr id="18" name="17 Conector recto de flecha"/>
          <p:cNvCxnSpPr/>
          <p:nvPr/>
        </p:nvCxnSpPr>
        <p:spPr>
          <a:xfrm flipH="1">
            <a:off x="5087888" y="1988840"/>
            <a:ext cx="540060" cy="288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 flipH="1" flipV="1">
            <a:off x="4810724" y="2606578"/>
            <a:ext cx="1141261" cy="46238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>
            <a:stCxn id="7" idx="1"/>
          </p:cNvCxnSpPr>
          <p:nvPr/>
        </p:nvCxnSpPr>
        <p:spPr>
          <a:xfrm flipH="1">
            <a:off x="7284132" y="1665676"/>
            <a:ext cx="612068" cy="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/>
          <p:nvPr/>
        </p:nvCxnSpPr>
        <p:spPr>
          <a:xfrm flipH="1" flipV="1">
            <a:off x="7284132" y="3717032"/>
            <a:ext cx="612068" cy="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28 CuadroTexto"/>
          <p:cNvSpPr txBox="1"/>
          <p:nvPr/>
        </p:nvSpPr>
        <p:spPr>
          <a:xfrm>
            <a:off x="1631504" y="5805265"/>
            <a:ext cx="237626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1600" dirty="0"/>
              <a:t>Marco institucional</a:t>
            </a:r>
          </a:p>
          <a:p>
            <a:pPr marL="285750" indent="-285750">
              <a:buFontTx/>
              <a:buChar char="-"/>
            </a:pPr>
            <a:r>
              <a:rPr lang="es-ES" sz="1600" dirty="0"/>
              <a:t>Ideología</a:t>
            </a:r>
          </a:p>
        </p:txBody>
      </p:sp>
      <p:sp>
        <p:nvSpPr>
          <p:cNvPr id="30" name="29 CuadroTexto"/>
          <p:cNvSpPr txBox="1"/>
          <p:nvPr/>
        </p:nvSpPr>
        <p:spPr>
          <a:xfrm>
            <a:off x="4366558" y="5828687"/>
            <a:ext cx="322360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sz="1600" dirty="0"/>
              <a:t>Medios físicos y personales</a:t>
            </a:r>
          </a:p>
          <a:p>
            <a:pPr marL="285750" indent="-285750">
              <a:buFontTx/>
              <a:buChar char="-"/>
            </a:pPr>
            <a:r>
              <a:rPr lang="es-ES" sz="1600" dirty="0"/>
              <a:t>Recursos financieros</a:t>
            </a:r>
          </a:p>
        </p:txBody>
      </p:sp>
      <p:cxnSp>
        <p:nvCxnSpPr>
          <p:cNvPr id="32" name="31 Conector recto de flecha"/>
          <p:cNvCxnSpPr/>
          <p:nvPr/>
        </p:nvCxnSpPr>
        <p:spPr>
          <a:xfrm flipH="1">
            <a:off x="2135560" y="2985338"/>
            <a:ext cx="360040" cy="152723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/>
          <p:nvPr/>
        </p:nvCxnSpPr>
        <p:spPr>
          <a:xfrm>
            <a:off x="4295800" y="2887776"/>
            <a:ext cx="936104" cy="176536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Conector recto de flecha"/>
          <p:cNvCxnSpPr/>
          <p:nvPr/>
        </p:nvCxnSpPr>
        <p:spPr>
          <a:xfrm>
            <a:off x="2891644" y="5457868"/>
            <a:ext cx="0" cy="30535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 de flecha"/>
          <p:cNvCxnSpPr/>
          <p:nvPr/>
        </p:nvCxnSpPr>
        <p:spPr>
          <a:xfrm>
            <a:off x="5518685" y="5394046"/>
            <a:ext cx="0" cy="43464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47 CuadroTexto"/>
          <p:cNvSpPr txBox="1"/>
          <p:nvPr/>
        </p:nvSpPr>
        <p:spPr>
          <a:xfrm>
            <a:off x="3887316" y="4736290"/>
            <a:ext cx="408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+</a:t>
            </a:r>
            <a:endParaRPr lang="es-ES" b="1" dirty="0"/>
          </a:p>
        </p:txBody>
      </p:sp>
      <p:sp>
        <p:nvSpPr>
          <p:cNvPr id="49" name="48 Flecha derecha"/>
          <p:cNvSpPr/>
          <p:nvPr/>
        </p:nvSpPr>
        <p:spPr>
          <a:xfrm>
            <a:off x="6884217" y="4924167"/>
            <a:ext cx="984516" cy="35394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49 CuadroTexto"/>
          <p:cNvSpPr txBox="1"/>
          <p:nvPr/>
        </p:nvSpPr>
        <p:spPr>
          <a:xfrm>
            <a:off x="8168952" y="4887921"/>
            <a:ext cx="2304256" cy="523220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GASTO</a:t>
            </a:r>
            <a:endParaRPr lang="es-ES" sz="2800" b="1" dirty="0"/>
          </a:p>
        </p:txBody>
      </p:sp>
      <p:pic>
        <p:nvPicPr>
          <p:cNvPr id="31" name="Picture 4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080" y="6211626"/>
            <a:ext cx="2541588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559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628650" y="2240280"/>
            <a:ext cx="10309860" cy="107721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SITUACIÓN ACTUAL: DEUDA AUTONÓMICA Y PESO DE LOS MECANISMOS EXTRAORDINARIOS DE LIQUIDEZ</a:t>
            </a:r>
            <a:endParaRPr lang="es-ES" sz="3200" b="1" dirty="0"/>
          </a:p>
        </p:txBody>
      </p:sp>
      <p:pic>
        <p:nvPicPr>
          <p:cNvPr id="5" name="Picture 4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698" y="6078390"/>
            <a:ext cx="2541588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950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" y="-1760220"/>
            <a:ext cx="11772900" cy="861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42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334" y="91440"/>
            <a:ext cx="11191009" cy="720090"/>
          </a:xfrm>
          <a:ln w="158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s-ES" sz="4000" b="1" dirty="0" smtClean="0"/>
              <a:t>Mecanismos extraordinarios de liquidez</a:t>
            </a:r>
            <a:endParaRPr lang="es-ES" sz="4000" b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</p:nvPr>
        </p:nvGraphicFramePr>
        <p:xfrm>
          <a:off x="301334" y="1007923"/>
          <a:ext cx="11191009" cy="56103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26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13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13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139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139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139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5139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25139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35865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247116">
                <a:tc>
                  <a:txBody>
                    <a:bodyPr/>
                    <a:lstStyle/>
                    <a:p>
                      <a:pPr algn="ctr" fontAlgn="b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2012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2013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2014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2015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>
                          <a:effectLst/>
                        </a:rPr>
                        <a:t>2016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>
                          <a:effectLst/>
                        </a:rPr>
                        <a:t>2017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>
                          <a:effectLst/>
                        </a:rPr>
                        <a:t>2018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Totales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711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 smtClean="0">
                          <a:effectLst/>
                        </a:rPr>
                        <a:t>Andalucía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7,353.78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6,356.95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6,366.07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5,345.15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4,994.07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4,617.87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3,029.75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38,063.65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711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 smtClean="0">
                          <a:effectLst/>
                        </a:rPr>
                        <a:t>Aragón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615.45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   102.74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   228.65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1,626.69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1,129.18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   924.40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   525.33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  5,152.45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3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 smtClean="0">
                          <a:effectLst/>
                        </a:rPr>
                        <a:t>C.-La</a:t>
                      </a:r>
                      <a:r>
                        <a:rPr lang="es-ES" sz="1400" b="1" u="none" strike="noStrike" baseline="0" dirty="0" smtClean="0">
                          <a:effectLst/>
                        </a:rPr>
                        <a:t> Mancha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4,888.06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1,490.66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2,442.40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2,033.39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2,033.48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1,846.85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   846.59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15,581.43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3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 smtClean="0">
                          <a:effectLst/>
                        </a:rPr>
                        <a:t>C</a:t>
                      </a:r>
                      <a:r>
                        <a:rPr lang="es-ES" sz="1400" b="1" u="none" strike="noStrike" baseline="0" dirty="0" smtClean="0">
                          <a:effectLst/>
                        </a:rPr>
                        <a:t>. Y León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1,433.51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197.10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197.10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2,355.93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211.30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612.18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   836.55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  5,843.66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711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 smtClean="0">
                          <a:effectLst/>
                        </a:rPr>
                        <a:t>Cataluña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12,274.84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14,628.24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11,070.06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14,167.79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10,789.85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7,947.57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5,892.99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76,771.35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711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 smtClean="0">
                          <a:effectLst/>
                        </a:rPr>
                        <a:t>Canarias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1,289.12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1,017.23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1,027.08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1,349.07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1,346.78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572.90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   407.89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  7,010.07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3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 smtClean="0">
                          <a:effectLst/>
                        </a:rPr>
                        <a:t>Extremadura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389.77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113.31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441.84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930.63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918.87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560.36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223.33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  3,578.11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711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Galicia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440.20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228.90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228.90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1,917.46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2,051.52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2,112.22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862.98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  7,842.18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3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>
                          <a:effectLst/>
                        </a:rPr>
                        <a:t>C. </a:t>
                      </a:r>
                      <a:r>
                        <a:rPr lang="es-ES" sz="1400" b="1" u="none" strike="noStrike" dirty="0" smtClean="0">
                          <a:effectLst/>
                        </a:rPr>
                        <a:t>Valenciana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13,290.96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6,198.78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9,673.48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10,889.69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7,799.89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5,902.96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3,547.90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57,303.66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711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 smtClean="0">
                          <a:effectLst/>
                        </a:rPr>
                        <a:t>Asturias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658.02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690.72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159.40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745.86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87.76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336.85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262.94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  2,941.55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1366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 smtClean="0">
                          <a:effectLst/>
                        </a:rPr>
                        <a:t>Baleares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1,784.68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1,528.15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1,793.44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1,673.06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1,551.01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1,286.11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813.94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10,430.40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711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 smtClean="0">
                          <a:effectLst/>
                        </a:rPr>
                        <a:t>Cantabria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574.15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377.90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396.00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572.88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511.65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527.83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252.13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  3,212.54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711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 smtClean="0">
                          <a:effectLst/>
                        </a:rPr>
                        <a:t>Madrid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2,101.68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223.02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133.60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2,058.29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212.22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     -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     -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  4,728.81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711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 smtClean="0">
                          <a:effectLst/>
                        </a:rPr>
                        <a:t>Murcia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1,894.76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1,361.77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1,789.35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1,492.14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1,662.10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1,464.11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603.15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10,267.37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4711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La</a:t>
                      </a:r>
                      <a:r>
                        <a:rPr lang="es-ES" sz="14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Rioja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   131.21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64.90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25.90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372.85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90.71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     -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251.81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     937.38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4711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 smtClean="0">
                          <a:effectLst/>
                        </a:rPr>
                        <a:t>País</a:t>
                      </a:r>
                      <a:r>
                        <a:rPr lang="es-ES" sz="1400" b="1" u="none" strike="noStrike" baseline="0" dirty="0" smtClean="0">
                          <a:effectLst/>
                        </a:rPr>
                        <a:t> Vasco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            -  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     -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     -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     -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     -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     -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     -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            -  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4711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 smtClean="0">
                          <a:effectLst/>
                        </a:rPr>
                        <a:t>Navarra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     -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     -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     -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     -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     -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     -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            -  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              -  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4711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>
                          <a:effectLst/>
                        </a:rPr>
                        <a:t>Total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49,120.20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34,580.36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35,973.28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   47,530.89  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35,390.40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28,712.21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   18,357.28 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u="none" strike="noStrike" dirty="0">
                          <a:effectLst/>
                        </a:rPr>
                        <a:t>   249,664.61  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61" marR="9161" marT="9161" marB="0" anchor="b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024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" y="-1703070"/>
            <a:ext cx="12024360" cy="856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56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8650" y="-1691640"/>
            <a:ext cx="13110210" cy="854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76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s-ES" sz="4000" b="1" dirty="0" smtClean="0"/>
              <a:t>¿Eran necesarios los mecanismos extraordinarios de liquidez? </a:t>
            </a:r>
            <a:r>
              <a:rPr lang="es-ES" sz="4800" b="1" dirty="0"/>
              <a:t> </a:t>
            </a:r>
            <a:r>
              <a:rPr lang="es-ES" sz="4800" b="1" dirty="0" smtClean="0"/>
              <a:t>¡Sí!</a:t>
            </a:r>
            <a:endParaRPr lang="es-ES" sz="4000" b="1" dirty="0"/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s-ES" sz="4800" dirty="0" smtClean="0"/>
              <a:t>Garantía de continuidad de los servicios públicos</a:t>
            </a:r>
          </a:p>
          <a:p>
            <a:r>
              <a:rPr lang="es-ES" sz="4800" dirty="0" smtClean="0"/>
              <a:t>Sostenibilidad de la carga financiera </a:t>
            </a:r>
            <a:endParaRPr lang="es-ES" sz="4800" dirty="0"/>
          </a:p>
        </p:txBody>
      </p:sp>
      <p:pic>
        <p:nvPicPr>
          <p:cNvPr id="7" name="Picture 4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0412" y="6222683"/>
            <a:ext cx="2541588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817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b="1" dirty="0" smtClean="0"/>
              <a:t>Características de los fondos de liquidez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s-ES" sz="4400" dirty="0" smtClean="0"/>
              <a:t>Condicionalidad fiscal y financiera</a:t>
            </a:r>
          </a:p>
          <a:p>
            <a:r>
              <a:rPr lang="es-ES" sz="4400" dirty="0" smtClean="0"/>
              <a:t>Multitud de instrumentos, con objetivos y beneficiarios diferentes</a:t>
            </a:r>
          </a:p>
          <a:p>
            <a:r>
              <a:rPr lang="es-ES" sz="4400" dirty="0" smtClean="0"/>
              <a:t>Diseño cambiante</a:t>
            </a:r>
          </a:p>
          <a:p>
            <a:r>
              <a:rPr lang="es-ES" sz="4400" dirty="0" smtClean="0"/>
              <a:t>Resuelven más un problema de insolvencia presupuestaria que de falta de liquidez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2764321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982980" y="264076"/>
            <a:ext cx="10721340" cy="836612"/>
          </a:xfrm>
          <a:ln w="190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 eaLnBrk="1" hangingPunct="1"/>
            <a:r>
              <a:rPr lang="es-ES" sz="3600" b="1" dirty="0"/>
              <a:t>DISTINTOS MECANISMOS DE LIQUIDEZ </a:t>
            </a:r>
          </a:p>
        </p:txBody>
      </p:sp>
      <p:sp>
        <p:nvSpPr>
          <p:cNvPr id="3074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35EADC-CDFD-4A28-88E9-8FC5004DC787}" type="slidenum">
              <a:rPr lang="es-ES" smtClean="0"/>
              <a:pPr/>
              <a:t>9</a:t>
            </a:fld>
            <a:endParaRPr lang="es-ES" smtClean="0"/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/>
          </p:nvPr>
        </p:nvGraphicFramePr>
        <p:xfrm>
          <a:off x="982980" y="1313335"/>
          <a:ext cx="10721339" cy="2330629"/>
        </p:xfrm>
        <a:graphic>
          <a:graphicData uri="http://schemas.openxmlformats.org/drawingml/2006/table">
            <a:tbl>
              <a:tblPr/>
              <a:tblGrid>
                <a:gridCol w="21442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689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24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806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9758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3204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Calibri"/>
                          <a:ea typeface="Times New Roman"/>
                          <a:cs typeface="Calibri"/>
                        </a:rPr>
                        <a:t>AÑOS 2012 a 2014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413" marR="34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2048">
                <a:tc gridSpan="2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es-ES" sz="2000" dirty="0">
                          <a:latin typeface="Calibri"/>
                          <a:ea typeface="Times New Roman"/>
                          <a:cs typeface="Calibri"/>
                        </a:rPr>
                        <a:t>Mecanismos extraordinarios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413" marR="34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" sz="2000" dirty="0" smtClean="0">
                          <a:latin typeface="Calibri"/>
                          <a:ea typeface="Times New Roman"/>
                          <a:cs typeface="Calibri"/>
                        </a:rPr>
                        <a:t>B. Otras </a:t>
                      </a:r>
                      <a:r>
                        <a:rPr lang="es-ES" sz="2000" dirty="0">
                          <a:latin typeface="Calibri"/>
                          <a:ea typeface="Times New Roman"/>
                          <a:cs typeface="Calibri"/>
                        </a:rPr>
                        <a:t>Medidas de Liquidez 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413" marR="34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66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latin typeface="Calibri"/>
                          <a:ea typeface="Times New Roman"/>
                          <a:cs typeface="Calibri"/>
                        </a:rPr>
                        <a:t>FLA 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413" marR="34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Calibri"/>
                          <a:ea typeface="Times New Roman"/>
                          <a:cs typeface="Calibri"/>
                        </a:rPr>
                        <a:t>Plan de Pago a Proveedores </a:t>
                      </a:r>
                      <a:r>
                        <a:rPr lang="es-ES" sz="2000" dirty="0" smtClean="0">
                          <a:latin typeface="Calibri"/>
                          <a:ea typeface="Times New Roman"/>
                          <a:cs typeface="Calibri"/>
                        </a:rPr>
                        <a:t>CCAA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413" marR="34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Ampliación reintegro liquidaciones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413" marR="34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Anticipos del SFA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413" marR="34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Calibri"/>
                          <a:ea typeface="Times New Roman"/>
                          <a:cs typeface="Calibri"/>
                        </a:rPr>
                        <a:t>Línea ICO 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413" marR="34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>
            <p:extLst/>
          </p:nvPr>
        </p:nvGraphicFramePr>
        <p:xfrm>
          <a:off x="982980" y="3856611"/>
          <a:ext cx="10721340" cy="2326287"/>
        </p:xfrm>
        <a:graphic>
          <a:graphicData uri="http://schemas.openxmlformats.org/drawingml/2006/table">
            <a:tbl>
              <a:tblPr/>
              <a:tblGrid>
                <a:gridCol w="16602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829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325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970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1390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25959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Calibri"/>
                          <a:ea typeface="Times New Roman"/>
                          <a:cs typeface="Calibri"/>
                        </a:rPr>
                        <a:t>AÑO </a:t>
                      </a:r>
                      <a:r>
                        <a:rPr lang="es-ES" sz="2000" dirty="0" smtClean="0">
                          <a:latin typeface="Calibri"/>
                          <a:ea typeface="Times New Roman"/>
                          <a:cs typeface="Calibri"/>
                        </a:rPr>
                        <a:t>2015- 2016 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1" marR="330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2909">
                <a:tc gridSpan="3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es-ES" sz="2000" dirty="0">
                          <a:latin typeface="Calibri"/>
                          <a:ea typeface="Times New Roman"/>
                          <a:cs typeface="Calibri"/>
                        </a:rPr>
                        <a:t>Mecanismos extraordinarios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1" marR="330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" sz="2000" dirty="0" smtClean="0">
                          <a:latin typeface="Calibri"/>
                          <a:ea typeface="Times New Roman"/>
                          <a:cs typeface="Calibri"/>
                        </a:rPr>
                        <a:t>B. Otras </a:t>
                      </a:r>
                      <a:r>
                        <a:rPr lang="es-ES" sz="2000" dirty="0">
                          <a:latin typeface="Calibri"/>
                          <a:ea typeface="Times New Roman"/>
                          <a:cs typeface="Calibri"/>
                        </a:rPr>
                        <a:t>Medidas de Liquidez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1" marR="330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774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Calibri"/>
                          <a:ea typeface="Times New Roman"/>
                          <a:cs typeface="Calibri"/>
                        </a:rPr>
                        <a:t>Facilidad Financiera 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1" marR="330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latin typeface="Calibri"/>
                          <a:ea typeface="Times New Roman"/>
                          <a:cs typeface="Calibri"/>
                        </a:rPr>
                        <a:t>FLA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1" marR="330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 smtClean="0">
                          <a:latin typeface="+mn-lt"/>
                          <a:ea typeface="Times New Roman"/>
                          <a:cs typeface="Calibri"/>
                        </a:rPr>
                        <a:t>Fondo Social </a:t>
                      </a:r>
                      <a:endParaRPr lang="es-ES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1" marR="330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Ampliac</a:t>
                      </a:r>
                      <a:r>
                        <a:rPr lang="es-ES" sz="20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. </a:t>
                      </a:r>
                      <a:r>
                        <a:rPr lang="es-ES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reintegro liquidaciones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1" marR="330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Anticipos del SFA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1" marR="330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Aplaz</a:t>
                      </a:r>
                      <a:r>
                        <a:rPr lang="es-ES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. </a:t>
                      </a:r>
                      <a:r>
                        <a:rPr lang="es-ES" sz="200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Amort</a:t>
                      </a:r>
                      <a:r>
                        <a:rPr lang="es-ES" sz="20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. </a:t>
                      </a:r>
                      <a:r>
                        <a:rPr lang="es-ES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FFPP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1" marR="330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Aplaz</a:t>
                      </a:r>
                      <a:r>
                        <a:rPr lang="es-ES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. </a:t>
                      </a:r>
                      <a:r>
                        <a:rPr lang="es-ES" sz="200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Amort</a:t>
                      </a:r>
                      <a:r>
                        <a:rPr lang="es-ES" sz="20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FLA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041" marR="330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1074420" y="6356350"/>
            <a:ext cx="5269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Fuente: Herrero et al (2018)</a:t>
            </a:r>
            <a:endParaRPr lang="es-ES" dirty="0"/>
          </a:p>
        </p:txBody>
      </p:sp>
      <p:pic>
        <p:nvPicPr>
          <p:cNvPr id="8" name="Picture 4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58" y="6241318"/>
            <a:ext cx="2541588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71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663</Words>
  <Application>Microsoft Office PowerPoint</Application>
  <PresentationFormat>Panorámica</PresentationFormat>
  <Paragraphs>248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Tema de Office</vt:lpstr>
      <vt:lpstr>Endeudamiento autonómico y mecanismos extraordinarios de financiación</vt:lpstr>
      <vt:lpstr>Presentación de PowerPoint</vt:lpstr>
      <vt:lpstr>Presentación de PowerPoint</vt:lpstr>
      <vt:lpstr>Mecanismos extraordinarios de liquidez</vt:lpstr>
      <vt:lpstr>Presentación de PowerPoint</vt:lpstr>
      <vt:lpstr>Presentación de PowerPoint</vt:lpstr>
      <vt:lpstr>¿Eran necesarios los mecanismos extraordinarios de liquidez?  ¡Sí!</vt:lpstr>
      <vt:lpstr>Características de los fondos de liquidez</vt:lpstr>
      <vt:lpstr>DISTINTOS MECANISMOS DE LIQUIDEZ </vt:lpstr>
      <vt:lpstr>Factores explicativos de la distribución del FLA (Herrero et al., 2018)</vt:lpstr>
      <vt:lpstr>Problemas de los mecanismos extraordinarios de liquidez:</vt:lpstr>
      <vt:lpstr>¿Qué hacemos con esa deuda?</vt:lpstr>
      <vt:lpstr>¿Qué factores explican el gasto autonómico?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Endeudamiento autonómico y mecanismos extraordinarios de financiación</dc:title>
  <dc:creator>AHA</dc:creator>
  <cp:lastModifiedBy>AHA</cp:lastModifiedBy>
  <cp:revision>17</cp:revision>
  <dcterms:created xsi:type="dcterms:W3CDTF">2018-05-25T07:46:36Z</dcterms:created>
  <dcterms:modified xsi:type="dcterms:W3CDTF">2018-06-04T13:28:34Z</dcterms:modified>
</cp:coreProperties>
</file>